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7" r:id="rId5"/>
    <p:sldId id="259" r:id="rId6"/>
    <p:sldId id="260" r:id="rId7"/>
    <p:sldId id="261" r:id="rId8"/>
    <p:sldId id="262" r:id="rId9"/>
    <p:sldId id="263" r:id="rId10"/>
    <p:sldId id="264" r:id="rId11"/>
    <p:sldId id="269" r:id="rId12"/>
    <p:sldId id="265" r:id="rId13"/>
    <p:sldId id="266"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C106F09-9C70-49F4-A391-4A833C0B2935}" type="datetimeFigureOut">
              <a:rPr lang="en-US" smtClean="0"/>
              <a:t>9/12/2017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B713E69-F0A4-47BC-A58D-7B9FF0A12D55}"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106F09-9C70-49F4-A391-4A833C0B2935}"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13E69-F0A4-47BC-A58D-7B9FF0A12D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106F09-9C70-49F4-A391-4A833C0B2935}"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13E69-F0A4-47BC-A58D-7B9FF0A12D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106F09-9C70-49F4-A391-4A833C0B2935}"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13E69-F0A4-47BC-A58D-7B9FF0A12D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106F09-9C70-49F4-A391-4A833C0B2935}"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13E69-F0A4-47BC-A58D-7B9FF0A12D5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C106F09-9C70-49F4-A391-4A833C0B2935}"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13E69-F0A4-47BC-A58D-7B9FF0A12D55}"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106F09-9C70-49F4-A391-4A833C0B2935}" type="datetimeFigureOut">
              <a:rPr lang="en-US" smtClean="0"/>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713E69-F0A4-47BC-A58D-7B9FF0A12D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106F09-9C70-49F4-A391-4A833C0B2935}" type="datetimeFigureOut">
              <a:rPr lang="en-US" smtClean="0"/>
              <a:t>9/12/2017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713E69-F0A4-47BC-A58D-7B9FF0A12D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106F09-9C70-49F4-A391-4A833C0B2935}" type="datetimeFigureOut">
              <a:rPr lang="en-US" smtClean="0"/>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713E69-F0A4-47BC-A58D-7B9FF0A12D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C106F09-9C70-49F4-A391-4A833C0B2935}" type="datetimeFigureOut">
              <a:rPr lang="en-US" smtClean="0"/>
              <a:t>9/12/2017</a:t>
            </a:fld>
            <a:endParaRPr lang="en-US"/>
          </a:p>
        </p:txBody>
      </p:sp>
      <p:sp>
        <p:nvSpPr>
          <p:cNvPr id="7" name="Slide Number Placeholder 6"/>
          <p:cNvSpPr>
            <a:spLocks noGrp="1"/>
          </p:cNvSpPr>
          <p:nvPr>
            <p:ph type="sldNum" sz="quarter" idx="12"/>
          </p:nvPr>
        </p:nvSpPr>
        <p:spPr/>
        <p:txBody>
          <a:bodyPr/>
          <a:lstStyle/>
          <a:p>
            <a:fld id="{6B713E69-F0A4-47BC-A58D-7B9FF0A12D55}"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106F09-9C70-49F4-A391-4A833C0B2935}" type="datetimeFigureOut">
              <a:rPr lang="en-US" smtClean="0"/>
              <a:t>9/12/2017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6B713E69-F0A4-47BC-A58D-7B9FF0A12D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C106F09-9C70-49F4-A391-4A833C0B2935}" type="datetimeFigureOut">
              <a:rPr lang="en-US" smtClean="0"/>
              <a:t>9/12/2017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B713E69-F0A4-47BC-A58D-7B9FF0A12D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amillegrade2.weebly.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learnalberta.ca/content/mychildslearn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Bienvenue</a:t>
            </a:r>
            <a:r>
              <a:rPr lang="en-US" dirty="0" smtClean="0"/>
              <a:t> à la 2e </a:t>
            </a:r>
            <a:r>
              <a:rPr lang="en-US" dirty="0" err="1" smtClean="0"/>
              <a:t>année</a:t>
            </a:r>
            <a:endParaRPr lang="en-US" dirty="0"/>
          </a:p>
        </p:txBody>
      </p:sp>
      <p:sp>
        <p:nvSpPr>
          <p:cNvPr id="3" name="Subtitle 2"/>
          <p:cNvSpPr>
            <a:spLocks noGrp="1"/>
          </p:cNvSpPr>
          <p:nvPr>
            <p:ph type="subTitle" idx="1"/>
          </p:nvPr>
        </p:nvSpPr>
        <p:spPr/>
        <p:txBody>
          <a:bodyPr>
            <a:normAutofit lnSpcReduction="10000"/>
          </a:bodyPr>
          <a:lstStyle/>
          <a:p>
            <a:r>
              <a:rPr lang="en-US" dirty="0" smtClean="0"/>
              <a:t>Madame </a:t>
            </a:r>
            <a:r>
              <a:rPr lang="en-US" dirty="0" err="1" smtClean="0"/>
              <a:t>Lépine</a:t>
            </a:r>
            <a:endParaRPr lang="en-US" dirty="0" smtClean="0"/>
          </a:p>
          <a:p>
            <a:r>
              <a:rPr lang="en-US" dirty="0" smtClean="0"/>
              <a:t>Madame </a:t>
            </a:r>
            <a:r>
              <a:rPr lang="en-US" dirty="0" err="1" smtClean="0"/>
              <a:t>Corbière</a:t>
            </a:r>
            <a:endParaRPr lang="en-US" dirty="0" smtClean="0"/>
          </a:p>
          <a:p>
            <a:r>
              <a:rPr lang="en-US" dirty="0" smtClean="0"/>
              <a:t>Madame </a:t>
            </a:r>
            <a:r>
              <a:rPr lang="en-US" dirty="0" err="1" smtClean="0"/>
              <a:t>Voytechek</a:t>
            </a:r>
            <a:endParaRPr lang="en-US" dirty="0" smtClean="0"/>
          </a:p>
          <a:p>
            <a:r>
              <a:rPr lang="en-US" dirty="0" smtClean="0"/>
              <a:t>Madame Annette </a:t>
            </a:r>
            <a:endParaRPr lang="en-US" dirty="0"/>
          </a:p>
        </p:txBody>
      </p:sp>
    </p:spTree>
    <p:extLst>
      <p:ext uri="{BB962C8B-B14F-4D97-AF65-F5344CB8AC3E}">
        <p14:creationId xmlns:p14="http://schemas.microsoft.com/office/powerpoint/2010/main" val="2028218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457200"/>
            <a:ext cx="7024744" cy="1143000"/>
          </a:xfrm>
        </p:spPr>
        <p:txBody>
          <a:bodyPr/>
          <a:lstStyle/>
          <a:p>
            <a:r>
              <a:rPr lang="en-US" dirty="0" smtClean="0"/>
              <a:t>General Info</a:t>
            </a:r>
            <a:endParaRPr lang="en-US" dirty="0"/>
          </a:p>
        </p:txBody>
      </p:sp>
      <p:sp>
        <p:nvSpPr>
          <p:cNvPr id="3" name="Content Placeholder 2"/>
          <p:cNvSpPr>
            <a:spLocks noGrp="1"/>
          </p:cNvSpPr>
          <p:nvPr>
            <p:ph idx="1"/>
          </p:nvPr>
        </p:nvSpPr>
        <p:spPr>
          <a:xfrm>
            <a:off x="1043492" y="1600200"/>
            <a:ext cx="6777317" cy="4232429"/>
          </a:xfrm>
        </p:spPr>
        <p:txBody>
          <a:bodyPr>
            <a:normAutofit fontScale="77500" lnSpcReduction="20000"/>
          </a:bodyPr>
          <a:lstStyle/>
          <a:p>
            <a:r>
              <a:rPr lang="en-US" dirty="0" smtClean="0"/>
              <a:t>To volunteer, you’ll need a Criminal Record Check. Papers are available at the Office.</a:t>
            </a:r>
          </a:p>
          <a:p>
            <a:r>
              <a:rPr lang="en-US" dirty="0" smtClean="0"/>
              <a:t>Parents are encouraged to stay informed with the School Council.</a:t>
            </a:r>
          </a:p>
          <a:p>
            <a:r>
              <a:rPr lang="en-US" dirty="0" smtClean="0"/>
              <a:t>Please take the time to ask your child how his/her day went.</a:t>
            </a:r>
          </a:p>
          <a:p>
            <a:r>
              <a:rPr lang="en-US" dirty="0" smtClean="0"/>
              <a:t>Please </a:t>
            </a:r>
            <a:r>
              <a:rPr lang="en-US" b="1" u="sng" dirty="0" smtClean="0"/>
              <a:t>read and sign the agenda nightly </a:t>
            </a:r>
            <a:r>
              <a:rPr lang="en-US" dirty="0" smtClean="0"/>
              <a:t>and let us know ahead of time if your child will be absent.    (note in agenda or e-mail)</a:t>
            </a:r>
          </a:p>
          <a:p>
            <a:r>
              <a:rPr lang="en-US" dirty="0" smtClean="0"/>
              <a:t>Communication is key to ensuring success for each child in the class.  E-mail and agendas are great for communication, for both teachers and parents. Each teacher has a Google group and you should be receiving an alert from us, if you haven’t already.  Please check your junk folder and add our e-mail address to your contact list. </a:t>
            </a:r>
          </a:p>
          <a:p>
            <a:pPr marL="68580" indent="0">
              <a:buNone/>
            </a:pPr>
            <a:endParaRPr lang="en-US" dirty="0" smtClean="0"/>
          </a:p>
          <a:p>
            <a:endParaRPr lang="en-US" dirty="0" smtClean="0"/>
          </a:p>
          <a:p>
            <a:endParaRPr lang="en-US" dirty="0"/>
          </a:p>
        </p:txBody>
      </p:sp>
      <p:sp>
        <p:nvSpPr>
          <p:cNvPr id="4" name="TextBox 3"/>
          <p:cNvSpPr txBox="1"/>
          <p:nvPr/>
        </p:nvSpPr>
        <p:spPr>
          <a:xfrm>
            <a:off x="5486400" y="0"/>
            <a:ext cx="3124200" cy="523220"/>
          </a:xfrm>
          <a:prstGeom prst="rect">
            <a:avLst/>
          </a:prstGeom>
          <a:noFill/>
        </p:spPr>
        <p:txBody>
          <a:bodyPr wrap="square" rtlCol="0">
            <a:spAutoFit/>
          </a:bodyPr>
          <a:lstStyle/>
          <a:p>
            <a:r>
              <a:rPr lang="en-US" sz="2800" dirty="0" smtClean="0">
                <a:solidFill>
                  <a:schemeClr val="bg2"/>
                </a:solidFill>
              </a:rPr>
              <a:t>2e </a:t>
            </a:r>
            <a:r>
              <a:rPr lang="en-US" sz="2800" dirty="0" err="1" smtClean="0">
                <a:solidFill>
                  <a:schemeClr val="bg2"/>
                </a:solidFill>
              </a:rPr>
              <a:t>année</a:t>
            </a:r>
            <a:endParaRPr lang="en-US" sz="2800" dirty="0">
              <a:solidFill>
                <a:schemeClr val="bg2"/>
              </a:solidFill>
            </a:endParaRPr>
          </a:p>
        </p:txBody>
      </p:sp>
    </p:spTree>
    <p:extLst>
      <p:ext uri="{BB962C8B-B14F-4D97-AF65-F5344CB8AC3E}">
        <p14:creationId xmlns:p14="http://schemas.microsoft.com/office/powerpoint/2010/main" val="1779918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Library/Learning Commons</a:t>
            </a:r>
            <a:endParaRPr lang="en-US" dirty="0"/>
          </a:p>
        </p:txBody>
      </p:sp>
      <p:sp>
        <p:nvSpPr>
          <p:cNvPr id="3" name="TextBox 2"/>
          <p:cNvSpPr txBox="1"/>
          <p:nvPr/>
        </p:nvSpPr>
        <p:spPr>
          <a:xfrm>
            <a:off x="838200" y="2286000"/>
            <a:ext cx="7620000" cy="3046988"/>
          </a:xfrm>
          <a:prstGeom prst="rect">
            <a:avLst/>
          </a:prstGeom>
          <a:noFill/>
        </p:spPr>
        <p:txBody>
          <a:bodyPr wrap="square" rtlCol="0">
            <a:spAutoFit/>
          </a:bodyPr>
          <a:lstStyle/>
          <a:p>
            <a:pPr marL="285750" indent="-285750">
              <a:buClr>
                <a:schemeClr val="bg2"/>
              </a:buClr>
              <a:buFont typeface="Courier New" panose="02070309020205020404" pitchFamily="49" charset="0"/>
              <a:buChar char="o"/>
            </a:pPr>
            <a:r>
              <a:rPr lang="en-US" sz="2400" dirty="0" smtClean="0"/>
              <a:t>There is no “set” library day this year.</a:t>
            </a:r>
          </a:p>
          <a:p>
            <a:pPr marL="285750" indent="-285750">
              <a:buClr>
                <a:schemeClr val="bg2"/>
              </a:buClr>
              <a:buFont typeface="Courier New" panose="02070309020205020404" pitchFamily="49" charset="0"/>
              <a:buChar char="o"/>
            </a:pPr>
            <a:r>
              <a:rPr lang="en-US" sz="2400" dirty="0" smtClean="0"/>
              <a:t>Students are encouraged to return their books when they are finished, and to get new ones.</a:t>
            </a:r>
          </a:p>
          <a:p>
            <a:pPr marL="285750" indent="-285750">
              <a:buClr>
                <a:schemeClr val="bg2"/>
              </a:buClr>
              <a:buFont typeface="Courier New" panose="02070309020205020404" pitchFamily="49" charset="0"/>
              <a:buChar char="o"/>
            </a:pPr>
            <a:r>
              <a:rPr lang="en-US" sz="2400" dirty="0" smtClean="0"/>
              <a:t>We will work this into our Daily 5 schedule to allow for exchange to happen.</a:t>
            </a:r>
          </a:p>
          <a:p>
            <a:pPr marL="285750" indent="-285750">
              <a:buClr>
                <a:schemeClr val="bg2"/>
              </a:buClr>
              <a:buFont typeface="Courier New" panose="02070309020205020404" pitchFamily="49" charset="0"/>
              <a:buChar char="o"/>
            </a:pPr>
            <a:r>
              <a:rPr lang="en-US" sz="2400" dirty="0" smtClean="0"/>
              <a:t>We will start with a whole class visit to the Learning Commons to help students understand the process.</a:t>
            </a:r>
          </a:p>
        </p:txBody>
      </p:sp>
      <p:sp>
        <p:nvSpPr>
          <p:cNvPr id="4" name="TextBox 3"/>
          <p:cNvSpPr txBox="1"/>
          <p:nvPr/>
        </p:nvSpPr>
        <p:spPr>
          <a:xfrm>
            <a:off x="5486400" y="0"/>
            <a:ext cx="3124200" cy="523220"/>
          </a:xfrm>
          <a:prstGeom prst="rect">
            <a:avLst/>
          </a:prstGeom>
          <a:noFill/>
        </p:spPr>
        <p:txBody>
          <a:bodyPr wrap="square" rtlCol="0">
            <a:spAutoFit/>
          </a:bodyPr>
          <a:lstStyle/>
          <a:p>
            <a:r>
              <a:rPr lang="en-US" sz="2800" dirty="0" smtClean="0">
                <a:solidFill>
                  <a:schemeClr val="bg2"/>
                </a:solidFill>
              </a:rPr>
              <a:t>2e </a:t>
            </a:r>
            <a:r>
              <a:rPr lang="en-US" sz="2800" dirty="0" err="1" smtClean="0">
                <a:solidFill>
                  <a:schemeClr val="bg2"/>
                </a:solidFill>
              </a:rPr>
              <a:t>année</a:t>
            </a:r>
            <a:endParaRPr lang="en-US" sz="2800" dirty="0">
              <a:solidFill>
                <a:schemeClr val="bg2"/>
              </a:solidFill>
            </a:endParaRPr>
          </a:p>
        </p:txBody>
      </p:sp>
    </p:spTree>
    <p:extLst>
      <p:ext uri="{BB962C8B-B14F-4D97-AF65-F5344CB8AC3E}">
        <p14:creationId xmlns:p14="http://schemas.microsoft.com/office/powerpoint/2010/main" val="1311741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457200"/>
            <a:ext cx="7024744" cy="1143000"/>
          </a:xfrm>
        </p:spPr>
        <p:txBody>
          <a:bodyPr/>
          <a:lstStyle/>
          <a:p>
            <a:r>
              <a:rPr lang="en-US" dirty="0" smtClean="0"/>
              <a:t>General info</a:t>
            </a:r>
            <a:endParaRPr lang="en-US" dirty="0"/>
          </a:p>
        </p:txBody>
      </p:sp>
      <p:sp>
        <p:nvSpPr>
          <p:cNvPr id="3" name="Content Placeholder 2"/>
          <p:cNvSpPr>
            <a:spLocks noGrp="1"/>
          </p:cNvSpPr>
          <p:nvPr>
            <p:ph idx="1"/>
          </p:nvPr>
        </p:nvSpPr>
        <p:spPr>
          <a:xfrm>
            <a:off x="1043492" y="1628633"/>
            <a:ext cx="6777317" cy="4695967"/>
          </a:xfrm>
        </p:spPr>
        <p:txBody>
          <a:bodyPr>
            <a:normAutofit fontScale="92500" lnSpcReduction="10000"/>
          </a:bodyPr>
          <a:lstStyle/>
          <a:p>
            <a:r>
              <a:rPr lang="en-US" dirty="0" smtClean="0"/>
              <a:t>We don’t use textbooks in Grade 2.</a:t>
            </a:r>
          </a:p>
          <a:p>
            <a:r>
              <a:rPr lang="en-US" dirty="0" smtClean="0"/>
              <a:t>Students are expected to wear clean, non-marking shoes for gym class. </a:t>
            </a:r>
            <a:r>
              <a:rPr lang="en-US" b="1" dirty="0" smtClean="0"/>
              <a:t>NO flip-flops, crocs, high heels, etc.</a:t>
            </a:r>
          </a:p>
          <a:p>
            <a:r>
              <a:rPr lang="en-US" dirty="0" smtClean="0"/>
              <a:t>We encourage our students to bring a water bottle to class containing only water. </a:t>
            </a:r>
            <a:r>
              <a:rPr lang="en-US" b="1" dirty="0" smtClean="0"/>
              <a:t>No juice, pop, powdered drinks please.</a:t>
            </a:r>
          </a:p>
          <a:p>
            <a:r>
              <a:rPr lang="en-US" dirty="0" smtClean="0"/>
              <a:t>Please ensure that everything is labelled!</a:t>
            </a:r>
          </a:p>
          <a:p>
            <a:r>
              <a:rPr lang="en-US" dirty="0" smtClean="0"/>
              <a:t>Our schedule has changed.  Lunch is now 12:38-1:28.  Please ensure students have a good breakfast and a larger healthy snack for the morning as they are finding it a long time until lunch. </a:t>
            </a:r>
            <a:endParaRPr lang="en-US" dirty="0"/>
          </a:p>
        </p:txBody>
      </p:sp>
      <p:sp>
        <p:nvSpPr>
          <p:cNvPr id="4" name="TextBox 3"/>
          <p:cNvSpPr txBox="1"/>
          <p:nvPr/>
        </p:nvSpPr>
        <p:spPr>
          <a:xfrm>
            <a:off x="5486400" y="0"/>
            <a:ext cx="3124200" cy="523220"/>
          </a:xfrm>
          <a:prstGeom prst="rect">
            <a:avLst/>
          </a:prstGeom>
          <a:noFill/>
        </p:spPr>
        <p:txBody>
          <a:bodyPr wrap="square" rtlCol="0">
            <a:spAutoFit/>
          </a:bodyPr>
          <a:lstStyle/>
          <a:p>
            <a:r>
              <a:rPr lang="en-US" sz="2800" dirty="0" smtClean="0">
                <a:solidFill>
                  <a:schemeClr val="bg2"/>
                </a:solidFill>
              </a:rPr>
              <a:t>2e </a:t>
            </a:r>
            <a:r>
              <a:rPr lang="en-US" sz="2800" dirty="0" err="1" smtClean="0">
                <a:solidFill>
                  <a:schemeClr val="bg2"/>
                </a:solidFill>
              </a:rPr>
              <a:t>année</a:t>
            </a:r>
            <a:endParaRPr lang="en-US" sz="2800" dirty="0">
              <a:solidFill>
                <a:schemeClr val="bg2"/>
              </a:solidFill>
            </a:endParaRPr>
          </a:p>
        </p:txBody>
      </p:sp>
    </p:spTree>
    <p:extLst>
      <p:ext uri="{BB962C8B-B14F-4D97-AF65-F5344CB8AC3E}">
        <p14:creationId xmlns:p14="http://schemas.microsoft.com/office/powerpoint/2010/main" val="23309176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info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Work that is sent home is to be sent back the next day even if it’s incomplete, unless otherwise stated from the teacher.</a:t>
            </a:r>
          </a:p>
          <a:p>
            <a:r>
              <a:rPr lang="en-US" dirty="0" smtClean="0"/>
              <a:t>Work that has a sticker on the page can remain at home.</a:t>
            </a:r>
          </a:p>
          <a:p>
            <a:r>
              <a:rPr lang="en-US" dirty="0" smtClean="0"/>
              <a:t>If ample time is given in class to complete work, it will be sent home as homework.</a:t>
            </a:r>
          </a:p>
          <a:p>
            <a:r>
              <a:rPr lang="en-US" dirty="0" smtClean="0"/>
              <a:t>If you have any questions or concerns, please contact us via the agenda or by email.  </a:t>
            </a:r>
          </a:p>
          <a:p>
            <a:r>
              <a:rPr lang="en-US" dirty="0" smtClean="0">
                <a:hlinkClick r:id="rId2"/>
              </a:rPr>
              <a:t>Grade 2 website </a:t>
            </a:r>
            <a:endParaRPr lang="en-US" dirty="0"/>
          </a:p>
          <a:p>
            <a:pPr marL="68580" indent="0">
              <a:buNone/>
            </a:pPr>
            <a:endParaRPr lang="en-US" dirty="0"/>
          </a:p>
        </p:txBody>
      </p:sp>
      <p:sp>
        <p:nvSpPr>
          <p:cNvPr id="4" name="TextBox 3"/>
          <p:cNvSpPr txBox="1"/>
          <p:nvPr/>
        </p:nvSpPr>
        <p:spPr>
          <a:xfrm>
            <a:off x="5486400" y="0"/>
            <a:ext cx="3124200" cy="523220"/>
          </a:xfrm>
          <a:prstGeom prst="rect">
            <a:avLst/>
          </a:prstGeom>
          <a:noFill/>
        </p:spPr>
        <p:txBody>
          <a:bodyPr wrap="square" rtlCol="0">
            <a:spAutoFit/>
          </a:bodyPr>
          <a:lstStyle/>
          <a:p>
            <a:r>
              <a:rPr lang="en-US" sz="2800" dirty="0" smtClean="0">
                <a:solidFill>
                  <a:schemeClr val="bg2"/>
                </a:solidFill>
              </a:rPr>
              <a:t>2e </a:t>
            </a:r>
            <a:r>
              <a:rPr lang="en-US" sz="2800" dirty="0" err="1" smtClean="0">
                <a:solidFill>
                  <a:schemeClr val="bg2"/>
                </a:solidFill>
              </a:rPr>
              <a:t>année</a:t>
            </a:r>
            <a:endParaRPr lang="en-US" sz="2800" dirty="0">
              <a:solidFill>
                <a:schemeClr val="bg2"/>
              </a:solidFill>
            </a:endParaRPr>
          </a:p>
        </p:txBody>
      </p:sp>
    </p:spTree>
    <p:extLst>
      <p:ext uri="{BB962C8B-B14F-4D97-AF65-F5344CB8AC3E}">
        <p14:creationId xmlns:p14="http://schemas.microsoft.com/office/powerpoint/2010/main" val="23493244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024744" cy="1143000"/>
          </a:xfrm>
        </p:spPr>
        <p:txBody>
          <a:bodyPr>
            <a:normAutofit fontScale="90000"/>
          </a:bodyPr>
          <a:lstStyle/>
          <a:p>
            <a:r>
              <a:rPr lang="en-US" dirty="0" smtClean="0"/>
              <a:t>Grade 2 Summary from Alberta Education</a:t>
            </a:r>
            <a:endParaRPr lang="en-US" dirty="0"/>
          </a:p>
        </p:txBody>
      </p:sp>
      <p:sp>
        <p:nvSpPr>
          <p:cNvPr id="3" name="Content Placeholder 2"/>
          <p:cNvSpPr>
            <a:spLocks noGrp="1"/>
          </p:cNvSpPr>
          <p:nvPr>
            <p:ph idx="1"/>
          </p:nvPr>
        </p:nvSpPr>
        <p:spPr/>
        <p:txBody>
          <a:bodyPr/>
          <a:lstStyle/>
          <a:p>
            <a:pPr marL="68580" indent="0">
              <a:buNone/>
            </a:pPr>
            <a:r>
              <a:rPr lang="en-US" dirty="0" smtClean="0">
                <a:hlinkClick r:id="rId2"/>
              </a:rPr>
              <a:t>Parent Guide </a:t>
            </a: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r>
              <a:rPr lang="en-US" dirty="0" smtClean="0"/>
              <a:t>QUESTIONS?????</a:t>
            </a:r>
            <a:endParaRPr lang="en-US" dirty="0"/>
          </a:p>
        </p:txBody>
      </p:sp>
      <p:sp>
        <p:nvSpPr>
          <p:cNvPr id="4" name="TextBox 3"/>
          <p:cNvSpPr txBox="1"/>
          <p:nvPr/>
        </p:nvSpPr>
        <p:spPr>
          <a:xfrm>
            <a:off x="5486400" y="0"/>
            <a:ext cx="3124200" cy="523220"/>
          </a:xfrm>
          <a:prstGeom prst="rect">
            <a:avLst/>
          </a:prstGeom>
          <a:noFill/>
        </p:spPr>
        <p:txBody>
          <a:bodyPr wrap="square" rtlCol="0">
            <a:spAutoFit/>
          </a:bodyPr>
          <a:lstStyle/>
          <a:p>
            <a:r>
              <a:rPr lang="en-US" sz="2800" dirty="0" smtClean="0">
                <a:solidFill>
                  <a:schemeClr val="bg2"/>
                </a:solidFill>
              </a:rPr>
              <a:t>2e </a:t>
            </a:r>
            <a:r>
              <a:rPr lang="en-US" sz="2800" dirty="0" err="1" smtClean="0">
                <a:solidFill>
                  <a:schemeClr val="bg2"/>
                </a:solidFill>
              </a:rPr>
              <a:t>année</a:t>
            </a:r>
            <a:endParaRPr lang="en-US" sz="2800" dirty="0">
              <a:solidFill>
                <a:schemeClr val="bg2"/>
              </a:solidFill>
            </a:endParaRPr>
          </a:p>
        </p:txBody>
      </p:sp>
    </p:spTree>
    <p:extLst>
      <p:ext uri="{BB962C8B-B14F-4D97-AF65-F5344CB8AC3E}">
        <p14:creationId xmlns:p14="http://schemas.microsoft.com/office/powerpoint/2010/main" val="1470821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Monthly News	</a:t>
            </a:r>
            <a:br>
              <a:rPr lang="en-US" dirty="0" smtClean="0"/>
            </a:br>
            <a:endParaRPr lang="en-US" dirty="0"/>
          </a:p>
        </p:txBody>
      </p:sp>
      <p:sp>
        <p:nvSpPr>
          <p:cNvPr id="3" name="Content Placeholder 2"/>
          <p:cNvSpPr>
            <a:spLocks noGrp="1"/>
          </p:cNvSpPr>
          <p:nvPr>
            <p:ph idx="1"/>
          </p:nvPr>
        </p:nvSpPr>
        <p:spPr/>
        <p:txBody>
          <a:bodyPr/>
          <a:lstStyle/>
          <a:p>
            <a:r>
              <a:rPr lang="en-US" dirty="0" smtClean="0"/>
              <a:t>Newsletter is sent home each month detailing concepts that will be covered.</a:t>
            </a:r>
            <a:r>
              <a:rPr lang="en-US" i="1" dirty="0"/>
              <a:t> This will also be on our website.</a:t>
            </a:r>
            <a:r>
              <a:rPr lang="en-US" dirty="0" smtClean="0"/>
              <a:t> </a:t>
            </a:r>
            <a:r>
              <a:rPr lang="en-US" i="1" dirty="0" smtClean="0"/>
              <a:t>At times there will be forms to fill out and return by a certain date. </a:t>
            </a:r>
          </a:p>
          <a:p>
            <a:r>
              <a:rPr lang="en-US" dirty="0" smtClean="0"/>
              <a:t>Scholastic is sent home monthly. Please return by date listed. This is an excellent way to build a French library.</a:t>
            </a:r>
            <a:endParaRPr lang="en-US" dirty="0"/>
          </a:p>
        </p:txBody>
      </p:sp>
      <p:sp>
        <p:nvSpPr>
          <p:cNvPr id="4" name="TextBox 3"/>
          <p:cNvSpPr txBox="1"/>
          <p:nvPr/>
        </p:nvSpPr>
        <p:spPr>
          <a:xfrm>
            <a:off x="5486400" y="0"/>
            <a:ext cx="3124200" cy="523220"/>
          </a:xfrm>
          <a:prstGeom prst="rect">
            <a:avLst/>
          </a:prstGeom>
          <a:noFill/>
        </p:spPr>
        <p:txBody>
          <a:bodyPr wrap="square" rtlCol="0">
            <a:spAutoFit/>
          </a:bodyPr>
          <a:lstStyle/>
          <a:p>
            <a:r>
              <a:rPr lang="en-US" sz="2800" dirty="0" smtClean="0">
                <a:solidFill>
                  <a:schemeClr val="bg2"/>
                </a:solidFill>
              </a:rPr>
              <a:t>2e </a:t>
            </a:r>
            <a:r>
              <a:rPr lang="en-US" sz="2800" dirty="0" err="1" smtClean="0">
                <a:solidFill>
                  <a:schemeClr val="bg2"/>
                </a:solidFill>
              </a:rPr>
              <a:t>année</a:t>
            </a:r>
            <a:endParaRPr lang="en-US" sz="2800" dirty="0">
              <a:solidFill>
                <a:schemeClr val="bg2"/>
              </a:solidFill>
            </a:endParaRPr>
          </a:p>
        </p:txBody>
      </p:sp>
    </p:spTree>
    <p:extLst>
      <p:ext uri="{BB962C8B-B14F-4D97-AF65-F5344CB8AC3E}">
        <p14:creationId xmlns:p14="http://schemas.microsoft.com/office/powerpoint/2010/main" val="2422567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982" y="381000"/>
            <a:ext cx="7024744" cy="1143000"/>
          </a:xfrm>
        </p:spPr>
        <p:txBody>
          <a:bodyPr/>
          <a:lstStyle/>
          <a:p>
            <a:r>
              <a:rPr lang="en-US" dirty="0" smtClean="0"/>
              <a:t>French</a:t>
            </a:r>
            <a:endParaRPr lang="en-US" dirty="0"/>
          </a:p>
        </p:txBody>
      </p:sp>
      <p:sp>
        <p:nvSpPr>
          <p:cNvPr id="3" name="Content Placeholder 2"/>
          <p:cNvSpPr>
            <a:spLocks noGrp="1"/>
          </p:cNvSpPr>
          <p:nvPr>
            <p:ph idx="1"/>
          </p:nvPr>
        </p:nvSpPr>
        <p:spPr>
          <a:xfrm>
            <a:off x="1043492" y="1524000"/>
            <a:ext cx="6777317" cy="4953000"/>
          </a:xfrm>
        </p:spPr>
        <p:txBody>
          <a:bodyPr>
            <a:normAutofit fontScale="85000" lnSpcReduction="20000"/>
          </a:bodyPr>
          <a:lstStyle/>
          <a:p>
            <a:r>
              <a:rPr lang="en-US" dirty="0" smtClean="0"/>
              <a:t>10-15 </a:t>
            </a:r>
            <a:r>
              <a:rPr lang="en-US" dirty="0" err="1" smtClean="0"/>
              <a:t>mins</a:t>
            </a:r>
            <a:r>
              <a:rPr lang="en-US" dirty="0" smtClean="0"/>
              <a:t> per night Monday- Thursday (</a:t>
            </a:r>
            <a:r>
              <a:rPr lang="en-US" b="1" dirty="0" smtClean="0"/>
              <a:t>minimum</a:t>
            </a:r>
            <a:r>
              <a:rPr lang="en-US" dirty="0" smtClean="0"/>
              <a:t>)**Books should be easy to read for your child**.</a:t>
            </a:r>
          </a:p>
          <a:p>
            <a:r>
              <a:rPr lang="en-US" dirty="0" smtClean="0"/>
              <a:t>Books should be read a minimum of 2 times to practice accuracy, fluency and comprehension.</a:t>
            </a:r>
          </a:p>
          <a:p>
            <a:r>
              <a:rPr lang="en-US" dirty="0" smtClean="0"/>
              <a:t>If a book is too easy/difficult, please let us know and we can change it up. </a:t>
            </a:r>
          </a:p>
          <a:p>
            <a:r>
              <a:rPr lang="en-US" dirty="0" smtClean="0"/>
              <a:t>French books only count for the reading sheet since we don’t teach English in Grade two.</a:t>
            </a:r>
          </a:p>
          <a:p>
            <a:r>
              <a:rPr lang="en-US" dirty="0" smtClean="0"/>
              <a:t>Sign your child’s reading sheet for each 10-15 minutes read.</a:t>
            </a:r>
          </a:p>
          <a:p>
            <a:r>
              <a:rPr lang="en-US" dirty="0" smtClean="0"/>
              <a:t>Students in Grade 2 do not have a weekly spelling test (</a:t>
            </a:r>
            <a:r>
              <a:rPr lang="en-US" dirty="0" err="1" smtClean="0"/>
              <a:t>dictée</a:t>
            </a:r>
            <a:r>
              <a:rPr lang="en-US" dirty="0" smtClean="0"/>
              <a:t>). There is a list of words, however, that they are expected to know how to spell by the end of Grade 2.  This list will be worked on in class.  A list will be made available to you to work on to support what we have been working on in class. Students will be tested at end of every term.</a:t>
            </a:r>
          </a:p>
        </p:txBody>
      </p:sp>
      <p:sp>
        <p:nvSpPr>
          <p:cNvPr id="4" name="TextBox 3"/>
          <p:cNvSpPr txBox="1"/>
          <p:nvPr/>
        </p:nvSpPr>
        <p:spPr>
          <a:xfrm>
            <a:off x="5486400" y="0"/>
            <a:ext cx="3124200" cy="523220"/>
          </a:xfrm>
          <a:prstGeom prst="rect">
            <a:avLst/>
          </a:prstGeom>
          <a:noFill/>
        </p:spPr>
        <p:txBody>
          <a:bodyPr wrap="square" rtlCol="0">
            <a:spAutoFit/>
          </a:bodyPr>
          <a:lstStyle/>
          <a:p>
            <a:r>
              <a:rPr lang="en-US" sz="2800" dirty="0" smtClean="0">
                <a:solidFill>
                  <a:schemeClr val="bg2"/>
                </a:solidFill>
              </a:rPr>
              <a:t>2e </a:t>
            </a:r>
            <a:r>
              <a:rPr lang="en-US" sz="2800" dirty="0" err="1" smtClean="0">
                <a:solidFill>
                  <a:schemeClr val="bg2"/>
                </a:solidFill>
              </a:rPr>
              <a:t>année</a:t>
            </a:r>
            <a:endParaRPr lang="en-US" sz="2800" dirty="0">
              <a:solidFill>
                <a:schemeClr val="bg2"/>
              </a:solidFill>
            </a:endParaRPr>
          </a:p>
        </p:txBody>
      </p:sp>
    </p:spTree>
    <p:extLst>
      <p:ext uri="{BB962C8B-B14F-4D97-AF65-F5344CB8AC3E}">
        <p14:creationId xmlns:p14="http://schemas.microsoft.com/office/powerpoint/2010/main" val="4093796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453" y="381000"/>
            <a:ext cx="7024744" cy="1143000"/>
          </a:xfrm>
        </p:spPr>
        <p:txBody>
          <a:bodyPr/>
          <a:lstStyle/>
          <a:p>
            <a:r>
              <a:rPr lang="en-US" dirty="0" smtClean="0"/>
              <a:t>French</a:t>
            </a:r>
            <a:endParaRPr lang="en-US" dirty="0"/>
          </a:p>
        </p:txBody>
      </p:sp>
      <p:sp>
        <p:nvSpPr>
          <p:cNvPr id="3" name="Content Placeholder 2"/>
          <p:cNvSpPr>
            <a:spLocks noGrp="1"/>
          </p:cNvSpPr>
          <p:nvPr>
            <p:ph idx="1"/>
          </p:nvPr>
        </p:nvSpPr>
        <p:spPr>
          <a:xfrm>
            <a:off x="1043492" y="1524000"/>
            <a:ext cx="6777317" cy="4308629"/>
          </a:xfrm>
        </p:spPr>
        <p:txBody>
          <a:bodyPr>
            <a:normAutofit fontScale="85000" lnSpcReduction="10000"/>
          </a:bodyPr>
          <a:lstStyle/>
          <a:p>
            <a:r>
              <a:rPr lang="en-US" dirty="0" smtClean="0"/>
              <a:t>Students are expected to speak in French at all times except for Religion class.</a:t>
            </a:r>
          </a:p>
          <a:p>
            <a:r>
              <a:rPr lang="en-US" dirty="0" smtClean="0"/>
              <a:t>We are beginning to learn how to write sentences independently. The continued focus is writing a complete sentence with a capital letter and proper punctuation. </a:t>
            </a:r>
          </a:p>
          <a:p>
            <a:r>
              <a:rPr lang="en-US" dirty="0" smtClean="0"/>
              <a:t>Students have access to a picture dictionary, and they are encouraged to look at words provided during brainstorming or on the word wall. </a:t>
            </a:r>
          </a:p>
          <a:p>
            <a:r>
              <a:rPr lang="en-US" dirty="0" smtClean="0"/>
              <a:t>We are blessed to have </a:t>
            </a:r>
            <a:r>
              <a:rPr lang="en-US" dirty="0" err="1" smtClean="0"/>
              <a:t>Mme</a:t>
            </a:r>
            <a:r>
              <a:rPr lang="en-US" dirty="0" smtClean="0"/>
              <a:t> Carole as LIFT support. She will be in our classrooms 3-4 blocks in a 6 day rotation.   She will be working with individuals, and small groups in French.</a:t>
            </a:r>
            <a:endParaRPr lang="en-US" dirty="0"/>
          </a:p>
        </p:txBody>
      </p:sp>
      <p:sp>
        <p:nvSpPr>
          <p:cNvPr id="4" name="TextBox 3"/>
          <p:cNvSpPr txBox="1"/>
          <p:nvPr/>
        </p:nvSpPr>
        <p:spPr>
          <a:xfrm>
            <a:off x="5486400" y="0"/>
            <a:ext cx="3124200" cy="523220"/>
          </a:xfrm>
          <a:prstGeom prst="rect">
            <a:avLst/>
          </a:prstGeom>
          <a:noFill/>
        </p:spPr>
        <p:txBody>
          <a:bodyPr wrap="square" rtlCol="0">
            <a:spAutoFit/>
          </a:bodyPr>
          <a:lstStyle/>
          <a:p>
            <a:r>
              <a:rPr lang="en-US" sz="2800" dirty="0" smtClean="0">
                <a:solidFill>
                  <a:schemeClr val="bg2"/>
                </a:solidFill>
              </a:rPr>
              <a:t>2e </a:t>
            </a:r>
            <a:r>
              <a:rPr lang="en-US" sz="2800" dirty="0" err="1" smtClean="0">
                <a:solidFill>
                  <a:schemeClr val="bg2"/>
                </a:solidFill>
              </a:rPr>
              <a:t>année</a:t>
            </a:r>
            <a:endParaRPr lang="en-US" sz="2800" dirty="0">
              <a:solidFill>
                <a:schemeClr val="bg2"/>
              </a:solidFill>
            </a:endParaRPr>
          </a:p>
        </p:txBody>
      </p:sp>
    </p:spTree>
    <p:extLst>
      <p:ext uri="{BB962C8B-B14F-4D97-AF65-F5344CB8AC3E}">
        <p14:creationId xmlns:p14="http://schemas.microsoft.com/office/powerpoint/2010/main" val="3643808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We focus on mental math strategies when completing basic math skills.</a:t>
            </a:r>
          </a:p>
          <a:p>
            <a:r>
              <a:rPr lang="en-US" dirty="0" smtClean="0"/>
              <a:t>Students need to know their numbers to 100 both numerically (83) and to read the word. (This includes knowing numbers in a random order).</a:t>
            </a:r>
          </a:p>
          <a:p>
            <a:r>
              <a:rPr lang="en-US" dirty="0" smtClean="0"/>
              <a:t>Calendar Skills – know the months, days and season.</a:t>
            </a:r>
          </a:p>
          <a:p>
            <a:r>
              <a:rPr lang="en-US" dirty="0" smtClean="0"/>
              <a:t>Skip counting by 2, 5, and 10 forwards and backwards starting at a random number.</a:t>
            </a:r>
          </a:p>
          <a:p>
            <a:r>
              <a:rPr lang="en-US" dirty="0" smtClean="0"/>
              <a:t>Addition and subtraction skills – single and double digit</a:t>
            </a:r>
          </a:p>
          <a:p>
            <a:r>
              <a:rPr lang="en-US" dirty="0" smtClean="0"/>
              <a:t>Identify and classify 2D and 3D shapes</a:t>
            </a:r>
          </a:p>
          <a:p>
            <a:r>
              <a:rPr lang="en-US" dirty="0" smtClean="0"/>
              <a:t>Non-standard units of measurement</a:t>
            </a:r>
          </a:p>
          <a:p>
            <a:r>
              <a:rPr lang="en-US" dirty="0" smtClean="0"/>
              <a:t>Making and identifying repeating and growing patterns</a:t>
            </a:r>
            <a:endParaRPr lang="en-US" dirty="0"/>
          </a:p>
        </p:txBody>
      </p:sp>
      <p:sp>
        <p:nvSpPr>
          <p:cNvPr id="4" name="TextBox 3"/>
          <p:cNvSpPr txBox="1"/>
          <p:nvPr/>
        </p:nvSpPr>
        <p:spPr>
          <a:xfrm>
            <a:off x="5486400" y="0"/>
            <a:ext cx="3124200" cy="523220"/>
          </a:xfrm>
          <a:prstGeom prst="rect">
            <a:avLst/>
          </a:prstGeom>
          <a:noFill/>
        </p:spPr>
        <p:txBody>
          <a:bodyPr wrap="square" rtlCol="0">
            <a:spAutoFit/>
          </a:bodyPr>
          <a:lstStyle/>
          <a:p>
            <a:r>
              <a:rPr lang="en-US" sz="2800" dirty="0" smtClean="0">
                <a:solidFill>
                  <a:schemeClr val="bg2"/>
                </a:solidFill>
              </a:rPr>
              <a:t>2e </a:t>
            </a:r>
            <a:r>
              <a:rPr lang="en-US" sz="2800" dirty="0" err="1" smtClean="0">
                <a:solidFill>
                  <a:schemeClr val="bg2"/>
                </a:solidFill>
              </a:rPr>
              <a:t>année</a:t>
            </a:r>
            <a:endParaRPr lang="en-US" sz="2800" dirty="0">
              <a:solidFill>
                <a:schemeClr val="bg2"/>
              </a:solidFill>
            </a:endParaRPr>
          </a:p>
        </p:txBody>
      </p:sp>
    </p:spTree>
    <p:extLst>
      <p:ext uri="{BB962C8B-B14F-4D97-AF65-F5344CB8AC3E}">
        <p14:creationId xmlns:p14="http://schemas.microsoft.com/office/powerpoint/2010/main" val="918710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focus of the Math curriculum is for students to be able to explain how they arrive at their answers. This is a difficult concept but  it’s a great opportunity for students to learn and recognize that there are different ways to arrive at an answer. </a:t>
            </a:r>
          </a:p>
          <a:p>
            <a:r>
              <a:rPr lang="en-US" dirty="0" smtClean="0"/>
              <a:t>Ex...9+6=15 which some students solve by adding 10+5, while others use 6+6+3=15</a:t>
            </a:r>
          </a:p>
          <a:p>
            <a:r>
              <a:rPr lang="en-US" dirty="0" smtClean="0"/>
              <a:t>We are exploring a center based Math program that allows more hands on play and one-to-one/small group teaching opportunities. </a:t>
            </a:r>
          </a:p>
          <a:p>
            <a:endParaRPr lang="en-US" dirty="0"/>
          </a:p>
        </p:txBody>
      </p:sp>
      <p:sp>
        <p:nvSpPr>
          <p:cNvPr id="4" name="TextBox 3"/>
          <p:cNvSpPr txBox="1"/>
          <p:nvPr/>
        </p:nvSpPr>
        <p:spPr>
          <a:xfrm>
            <a:off x="5486400" y="0"/>
            <a:ext cx="3124200" cy="523220"/>
          </a:xfrm>
          <a:prstGeom prst="rect">
            <a:avLst/>
          </a:prstGeom>
          <a:noFill/>
        </p:spPr>
        <p:txBody>
          <a:bodyPr wrap="square" rtlCol="0">
            <a:spAutoFit/>
          </a:bodyPr>
          <a:lstStyle/>
          <a:p>
            <a:r>
              <a:rPr lang="en-US" sz="2800" dirty="0" smtClean="0">
                <a:solidFill>
                  <a:schemeClr val="bg2"/>
                </a:solidFill>
              </a:rPr>
              <a:t>2e </a:t>
            </a:r>
            <a:r>
              <a:rPr lang="en-US" sz="2800" dirty="0" err="1" smtClean="0">
                <a:solidFill>
                  <a:schemeClr val="bg2"/>
                </a:solidFill>
              </a:rPr>
              <a:t>année</a:t>
            </a:r>
            <a:endParaRPr lang="en-US" sz="2800" dirty="0">
              <a:solidFill>
                <a:schemeClr val="bg2"/>
              </a:solidFill>
            </a:endParaRPr>
          </a:p>
        </p:txBody>
      </p:sp>
    </p:spTree>
    <p:extLst>
      <p:ext uri="{BB962C8B-B14F-4D97-AF65-F5344CB8AC3E}">
        <p14:creationId xmlns:p14="http://schemas.microsoft.com/office/powerpoint/2010/main" val="405539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Studies</a:t>
            </a:r>
            <a:br>
              <a:rPr lang="en-US" dirty="0" smtClean="0"/>
            </a:br>
            <a:r>
              <a:rPr lang="en-US" sz="4000" dirty="0" smtClean="0"/>
              <a:t>Iqaluit, </a:t>
            </a:r>
            <a:r>
              <a:rPr lang="en-US" sz="4000" dirty="0" err="1" smtClean="0"/>
              <a:t>Meteghan</a:t>
            </a:r>
            <a:r>
              <a:rPr lang="en-US" sz="4000" dirty="0" smtClean="0"/>
              <a:t>, Saskatoon</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We encourage you to assist your child with basic mapping skills (directions : North, South, East and West) and locating the communities that we study all year long. </a:t>
            </a:r>
          </a:p>
          <a:p>
            <a:r>
              <a:rPr lang="en-US" dirty="0" smtClean="0"/>
              <a:t>Review the concept of city, province, country.</a:t>
            </a:r>
          </a:p>
          <a:p>
            <a:r>
              <a:rPr lang="en-US" dirty="0" smtClean="0"/>
              <a:t>There is a lot of discussion and partner work, so students can share similarities and differences.</a:t>
            </a:r>
          </a:p>
          <a:p>
            <a:r>
              <a:rPr lang="en-US" dirty="0" smtClean="0"/>
              <a:t>We will explore each community </a:t>
            </a:r>
            <a:r>
              <a:rPr lang="en-US" dirty="0" err="1" smtClean="0"/>
              <a:t>seperately</a:t>
            </a:r>
            <a:endParaRPr lang="en-US" dirty="0"/>
          </a:p>
        </p:txBody>
      </p:sp>
      <p:sp>
        <p:nvSpPr>
          <p:cNvPr id="4" name="TextBox 3"/>
          <p:cNvSpPr txBox="1"/>
          <p:nvPr/>
        </p:nvSpPr>
        <p:spPr>
          <a:xfrm>
            <a:off x="5486400" y="0"/>
            <a:ext cx="3124200" cy="523220"/>
          </a:xfrm>
          <a:prstGeom prst="rect">
            <a:avLst/>
          </a:prstGeom>
          <a:noFill/>
        </p:spPr>
        <p:txBody>
          <a:bodyPr wrap="square" rtlCol="0">
            <a:spAutoFit/>
          </a:bodyPr>
          <a:lstStyle/>
          <a:p>
            <a:r>
              <a:rPr lang="en-US" sz="2800" dirty="0" smtClean="0">
                <a:solidFill>
                  <a:schemeClr val="bg2"/>
                </a:solidFill>
              </a:rPr>
              <a:t>2e </a:t>
            </a:r>
            <a:r>
              <a:rPr lang="en-US" sz="2800" dirty="0" err="1" smtClean="0">
                <a:solidFill>
                  <a:schemeClr val="bg2"/>
                </a:solidFill>
              </a:rPr>
              <a:t>année</a:t>
            </a:r>
            <a:endParaRPr lang="en-US" sz="2800" dirty="0">
              <a:solidFill>
                <a:schemeClr val="bg2"/>
              </a:solidFill>
            </a:endParaRPr>
          </a:p>
        </p:txBody>
      </p:sp>
    </p:spTree>
    <p:extLst>
      <p:ext uri="{BB962C8B-B14F-4D97-AF65-F5344CB8AC3E}">
        <p14:creationId xmlns:p14="http://schemas.microsoft.com/office/powerpoint/2010/main" val="1765542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a:t>
            </a:r>
            <a:endParaRPr lang="en-US" dirty="0"/>
          </a:p>
        </p:txBody>
      </p:sp>
      <p:sp>
        <p:nvSpPr>
          <p:cNvPr id="3" name="Content Placeholder 2"/>
          <p:cNvSpPr>
            <a:spLocks noGrp="1"/>
          </p:cNvSpPr>
          <p:nvPr>
            <p:ph idx="1"/>
          </p:nvPr>
        </p:nvSpPr>
        <p:spPr/>
        <p:txBody>
          <a:bodyPr/>
          <a:lstStyle/>
          <a:p>
            <a:r>
              <a:rPr lang="en-US" dirty="0" smtClean="0"/>
              <a:t>We try to teach our units as hands-on as possible. </a:t>
            </a:r>
          </a:p>
          <a:p>
            <a:r>
              <a:rPr lang="en-US" dirty="0" smtClean="0"/>
              <a:t>All four Grade 2’s share materials, so each class may teach the units at different times.</a:t>
            </a:r>
          </a:p>
          <a:p>
            <a:r>
              <a:rPr lang="en-US" dirty="0" smtClean="0"/>
              <a:t>Units include: Hot and Cold, Liquids, Magnetism, Buoyancy and Boats, Small Creeping and Crawling Animals.</a:t>
            </a:r>
            <a:endParaRPr lang="en-US" dirty="0"/>
          </a:p>
        </p:txBody>
      </p:sp>
      <p:sp>
        <p:nvSpPr>
          <p:cNvPr id="4" name="TextBox 3"/>
          <p:cNvSpPr txBox="1"/>
          <p:nvPr/>
        </p:nvSpPr>
        <p:spPr>
          <a:xfrm>
            <a:off x="5486400" y="0"/>
            <a:ext cx="3124200" cy="523220"/>
          </a:xfrm>
          <a:prstGeom prst="rect">
            <a:avLst/>
          </a:prstGeom>
          <a:noFill/>
        </p:spPr>
        <p:txBody>
          <a:bodyPr wrap="square" rtlCol="0">
            <a:spAutoFit/>
          </a:bodyPr>
          <a:lstStyle/>
          <a:p>
            <a:r>
              <a:rPr lang="en-US" sz="2800" dirty="0" smtClean="0">
                <a:solidFill>
                  <a:schemeClr val="bg2"/>
                </a:solidFill>
              </a:rPr>
              <a:t>2e </a:t>
            </a:r>
            <a:r>
              <a:rPr lang="en-US" sz="2800" dirty="0" err="1" smtClean="0">
                <a:solidFill>
                  <a:schemeClr val="bg2"/>
                </a:solidFill>
              </a:rPr>
              <a:t>année</a:t>
            </a:r>
            <a:endParaRPr lang="en-US" sz="2800" dirty="0">
              <a:solidFill>
                <a:schemeClr val="bg2"/>
              </a:solidFill>
            </a:endParaRPr>
          </a:p>
        </p:txBody>
      </p:sp>
    </p:spTree>
    <p:extLst>
      <p:ext uri="{BB962C8B-B14F-4D97-AF65-F5344CB8AC3E}">
        <p14:creationId xmlns:p14="http://schemas.microsoft.com/office/powerpoint/2010/main" val="371341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196" y="381000"/>
            <a:ext cx="7024744" cy="1143000"/>
          </a:xfrm>
        </p:spPr>
        <p:txBody>
          <a:bodyPr/>
          <a:lstStyle/>
          <a:p>
            <a:r>
              <a:rPr lang="en-US" dirty="0" smtClean="0"/>
              <a:t>Religion</a:t>
            </a:r>
            <a:endParaRPr lang="en-US" dirty="0"/>
          </a:p>
        </p:txBody>
      </p:sp>
      <p:sp>
        <p:nvSpPr>
          <p:cNvPr id="3" name="Content Placeholder 2"/>
          <p:cNvSpPr>
            <a:spLocks noGrp="1"/>
          </p:cNvSpPr>
          <p:nvPr>
            <p:ph idx="1"/>
          </p:nvPr>
        </p:nvSpPr>
        <p:spPr>
          <a:xfrm>
            <a:off x="1043492" y="1524000"/>
            <a:ext cx="6777317" cy="4308629"/>
          </a:xfrm>
        </p:spPr>
        <p:txBody>
          <a:bodyPr>
            <a:normAutofit fontScale="70000" lnSpcReduction="20000"/>
          </a:bodyPr>
          <a:lstStyle/>
          <a:p>
            <a:r>
              <a:rPr lang="en-US" dirty="0" smtClean="0"/>
              <a:t>Grade 2 is the year that students who are baptized in the Catholic Church receive the Sacraments of Reconciliation and 1st Eucharist. </a:t>
            </a:r>
          </a:p>
          <a:p>
            <a:r>
              <a:rPr lang="en-US" dirty="0" smtClean="0"/>
              <a:t>Please attend either registration night at St. Mary’s on September 12 &amp; 25 at 6:30 p.m</a:t>
            </a:r>
            <a:r>
              <a:rPr lang="en-US" dirty="0"/>
              <a:t>. or Sacred </a:t>
            </a:r>
            <a:r>
              <a:rPr lang="en-US" dirty="0" smtClean="0"/>
              <a:t>Heart on September 27 at 6 p.m.   You will need your child’s baptismal certificate and $40.00  (which includes their 2 booklets).  Both churches have registration online, however parents are still required to attend the registration night.</a:t>
            </a:r>
          </a:p>
          <a:p>
            <a:r>
              <a:rPr lang="en-US" dirty="0" smtClean="0"/>
              <a:t>All students in Grade 2 will be expected to attend our Reconciliation retreat on November 21</a:t>
            </a:r>
            <a:r>
              <a:rPr lang="en-US" baseline="30000" dirty="0" smtClean="0"/>
              <a:t>st</a:t>
            </a:r>
            <a:r>
              <a:rPr lang="en-US" dirty="0"/>
              <a:t>.</a:t>
            </a:r>
            <a:endParaRPr lang="en-US" dirty="0" smtClean="0"/>
          </a:p>
          <a:p>
            <a:pPr marL="68580" indent="0">
              <a:buNone/>
            </a:pPr>
            <a:r>
              <a:rPr lang="en-US" b="1" dirty="0"/>
              <a:t> </a:t>
            </a:r>
            <a:r>
              <a:rPr lang="en-US" b="1" dirty="0" smtClean="0"/>
              <a:t>    **Parent volunteers are needed to run centers in</a:t>
            </a:r>
          </a:p>
          <a:p>
            <a:pPr marL="68580" indent="0">
              <a:buNone/>
            </a:pPr>
            <a:r>
              <a:rPr lang="en-US" b="1" dirty="0"/>
              <a:t> </a:t>
            </a:r>
            <a:r>
              <a:rPr lang="en-US" b="1" dirty="0" smtClean="0"/>
              <a:t>     the morning.</a:t>
            </a:r>
          </a:p>
          <a:p>
            <a:r>
              <a:rPr lang="en-US" dirty="0" smtClean="0"/>
              <a:t>We are planning on sending home a “Prayer Centre” backpack later in the year.  This bag will rotate through the class, and will help you and your child create your own Prayer table at home.  More info about these bags will be coming at a later date.</a:t>
            </a:r>
          </a:p>
        </p:txBody>
      </p:sp>
      <p:sp>
        <p:nvSpPr>
          <p:cNvPr id="4" name="TextBox 3"/>
          <p:cNvSpPr txBox="1"/>
          <p:nvPr/>
        </p:nvSpPr>
        <p:spPr>
          <a:xfrm>
            <a:off x="5486400" y="0"/>
            <a:ext cx="3124200" cy="523220"/>
          </a:xfrm>
          <a:prstGeom prst="rect">
            <a:avLst/>
          </a:prstGeom>
          <a:noFill/>
        </p:spPr>
        <p:txBody>
          <a:bodyPr wrap="square" rtlCol="0">
            <a:spAutoFit/>
          </a:bodyPr>
          <a:lstStyle/>
          <a:p>
            <a:r>
              <a:rPr lang="en-US" sz="2800" dirty="0" smtClean="0">
                <a:solidFill>
                  <a:schemeClr val="bg2"/>
                </a:solidFill>
              </a:rPr>
              <a:t>2e </a:t>
            </a:r>
            <a:r>
              <a:rPr lang="en-US" sz="2800" dirty="0" err="1" smtClean="0">
                <a:solidFill>
                  <a:schemeClr val="bg2"/>
                </a:solidFill>
              </a:rPr>
              <a:t>année</a:t>
            </a:r>
            <a:endParaRPr lang="en-US" sz="2800" dirty="0">
              <a:solidFill>
                <a:schemeClr val="bg2"/>
              </a:solidFill>
            </a:endParaRPr>
          </a:p>
        </p:txBody>
      </p:sp>
    </p:spTree>
    <p:extLst>
      <p:ext uri="{BB962C8B-B14F-4D97-AF65-F5344CB8AC3E}">
        <p14:creationId xmlns:p14="http://schemas.microsoft.com/office/powerpoint/2010/main" val="38912568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902</TotalTime>
  <Words>1233</Words>
  <Application>Microsoft Office PowerPoint</Application>
  <PresentationFormat>On-screen Show (4:3)</PresentationFormat>
  <Paragraphs>92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Century Gothic</vt:lpstr>
      <vt:lpstr>Courier New</vt:lpstr>
      <vt:lpstr>Wingdings 2</vt:lpstr>
      <vt:lpstr>Austin</vt:lpstr>
      <vt:lpstr>Bienvenue à la 2e année</vt:lpstr>
      <vt:lpstr>Monthly News  </vt:lpstr>
      <vt:lpstr>French</vt:lpstr>
      <vt:lpstr>French</vt:lpstr>
      <vt:lpstr>Math</vt:lpstr>
      <vt:lpstr>Math cont’d</vt:lpstr>
      <vt:lpstr>Social Studies Iqaluit, Meteghan, Saskatoon</vt:lpstr>
      <vt:lpstr>Science</vt:lpstr>
      <vt:lpstr>Religion</vt:lpstr>
      <vt:lpstr>General Info</vt:lpstr>
      <vt:lpstr>Library/Learning Commons</vt:lpstr>
      <vt:lpstr>General info</vt:lpstr>
      <vt:lpstr>General info </vt:lpstr>
      <vt:lpstr>Grade 2 Summary from Alberta Education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Saringo</dc:creator>
  <cp:lastModifiedBy>Sarah Corbiere</cp:lastModifiedBy>
  <cp:revision>38</cp:revision>
  <dcterms:created xsi:type="dcterms:W3CDTF">2011-09-12T20:33:46Z</dcterms:created>
  <dcterms:modified xsi:type="dcterms:W3CDTF">2017-09-12T17:56:08Z</dcterms:modified>
</cp:coreProperties>
</file>